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434" r:id="rId3"/>
    <p:sldId id="462" r:id="rId4"/>
    <p:sldId id="505" r:id="rId5"/>
    <p:sldId id="511" r:id="rId6"/>
    <p:sldId id="504" r:id="rId7"/>
    <p:sldId id="512" r:id="rId8"/>
    <p:sldId id="510" r:id="rId9"/>
    <p:sldId id="514" r:id="rId10"/>
    <p:sldId id="515" r:id="rId11"/>
    <p:sldId id="506" r:id="rId12"/>
    <p:sldId id="507" r:id="rId13"/>
    <p:sldId id="302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408" autoAdjust="0"/>
  </p:normalViewPr>
  <p:slideViewPr>
    <p:cSldViewPr snapToGrid="0" showGuides="1">
      <p:cViewPr varScale="1">
        <p:scale>
          <a:sx n="71" d="100"/>
          <a:sy n="71" d="100"/>
        </p:scale>
        <p:origin x="660" y="66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348F61-903F-4A92-BD1D-F4D50DEE5616}" type="datetime1">
              <a:rPr lang="pt-BR" smtClean="0"/>
              <a:t>14/10/2024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DD10-601E-4934-9857-CBBA808B825D}" type="datetime1">
              <a:rPr lang="pt-BR" smtClean="0"/>
              <a:pPr/>
              <a:t>14/10/2024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5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97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92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82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0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71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0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96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6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Relationship Id="rId4" Type="http://schemas.openxmlformats.org/officeDocument/2006/relationships/image" Target="../media/image3.png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197FC-5BCA-4F4D-9F82-64AFC200E358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04A03-7973-4BC4-9222-74CFA49BB370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30B9D-1A45-452F-AC16-D36CD5C4EA6A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10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Inserir ou arrastar e soltar </a:t>
            </a:r>
            <a:br>
              <a:rPr lang="pt-BR" noProof="0" dirty="0"/>
            </a:br>
            <a:r>
              <a:rPr lang="pt-BR" noProof="0" dirty="0"/>
              <a:t>a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v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Forma liv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0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3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Forma liv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Forma liv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Forma liv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6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9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5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5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6011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9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8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7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08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1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3" y="2176929"/>
            <a:ext cx="2031891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, opçã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5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6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7"/>
            <a:ext cx="2026279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Espaço Reservado para Imagem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5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8" name="Espaço Reservado para Imagem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27" name="Espaço Reservado para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30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Insira ou arraste e solte o design da tela aqui</a:t>
            </a:r>
          </a:p>
        </p:txBody>
      </p:sp>
    </p:spTree>
    <p:extLst>
      <p:ext uri="{BB962C8B-B14F-4D97-AF65-F5344CB8AC3E}">
        <p14:creationId xmlns:p14="http://schemas.microsoft.com/office/powerpoint/2010/main" val="173459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1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9" y="3314507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1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1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9"/>
            <a:ext cx="3112535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5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3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pt-BR" noProof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9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pt-BR" noProof="0"/>
              <a:t>Cabeçalho da seção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60" y="1425983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30" y="1593152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9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pt-BR" noProof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pt-BR" noProof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1" y="2916193"/>
            <a:ext cx="449973" cy="1657292"/>
            <a:chOff x="7999730" y="2916193"/>
            <a:chExt cx="449973" cy="1657292"/>
          </a:xfrm>
        </p:grpSpPr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49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EAAF2-1359-4DAA-92D0-EC18028594EE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3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2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3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1" cy="7509123"/>
            <a:chOff x="-731331" y="-1"/>
            <a:chExt cx="8994070" cy="7509123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2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31"/>
            <a:ext cx="374651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white"/>
              </a:solidFill>
            </a:endParaRP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31"/>
            <a:ext cx="374651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4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2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7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4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1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4" y="2190752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3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9" name="Espaço Reservado para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185813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3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0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4" y="1952049"/>
            <a:ext cx="1452551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8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8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8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8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6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6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6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56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5" y="-1"/>
            <a:ext cx="8994071" cy="7509123"/>
            <a:chOff x="-731331" y="-1"/>
            <a:chExt cx="8994070" cy="7509123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1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4" y="4023015"/>
            <a:ext cx="1215023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6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5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3" name="Espaço Reservado para Imagem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1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1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2 com imagem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3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09" y="1641061"/>
            <a:ext cx="4793715" cy="2078699"/>
          </a:xfrm>
        </p:spPr>
        <p:txBody>
          <a:bodyPr rtlCol="0" anchor="b"/>
          <a:lstStyle>
            <a:lvl1pPr algn="r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45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Obrigado </a:t>
            </a:r>
            <a:br>
              <a:rPr lang="pt-BR" noProof="0"/>
            </a:br>
            <a:r>
              <a:rPr lang="pt-BR" noProof="0"/>
              <a:t>Você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10" y="3884813"/>
            <a:ext cx="4303959" cy="271807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Nome completo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10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Telefone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10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3" y="5063711"/>
            <a:ext cx="4305583" cy="252413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8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3" y="3133725"/>
            <a:ext cx="4099187" cy="2078700"/>
          </a:xfrm>
        </p:spPr>
        <p:txBody>
          <a:bodyPr rtlCol="0"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3" y="5428425"/>
            <a:ext cx="4099187" cy="1048939"/>
          </a:xfrm>
        </p:spPr>
        <p:txBody>
          <a:bodyPr rtlCol="0"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02245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3" y="3133725"/>
            <a:ext cx="4099187" cy="2078700"/>
          </a:xfrm>
        </p:spPr>
        <p:txBody>
          <a:bodyPr rtlCol="0"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3" y="5428425"/>
            <a:ext cx="4099187" cy="1048939"/>
          </a:xfrm>
        </p:spPr>
        <p:txBody>
          <a:bodyPr rtlCol="0"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111022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2781302"/>
            <a:ext cx="4793715" cy="2078699"/>
          </a:xfrm>
        </p:spPr>
        <p:txBody>
          <a:bodyPr rtlCol="0"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5" cy="1047600"/>
          </a:xfrm>
        </p:spPr>
        <p:txBody>
          <a:bodyPr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4"/>
            <a:ext cx="5652867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4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2129692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1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1673490"/>
            <a:ext cx="4793715" cy="2078699"/>
          </a:xfrm>
        </p:spPr>
        <p:txBody>
          <a:bodyPr rtlCol="0"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5" cy="1047600"/>
          </a:xfrm>
        </p:spPr>
        <p:txBody>
          <a:bodyPr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7B645E-C5E5-4727-B977-D372A0AA71D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E3AA6-3E77-4EDD-A5D3-91497A83F745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7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7"/>
            <a:ext cx="5508000" cy="50387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0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7"/>
            <a:ext cx="5508000" cy="46069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7"/>
            <a:ext cx="5508000" cy="358775"/>
          </a:xfrm>
        </p:spPr>
        <p:txBody>
          <a:bodyPr rtlCol="0"/>
          <a:lstStyle>
            <a:lvl1pPr marL="0" indent="0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5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64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2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3" y="360001"/>
            <a:ext cx="6579707" cy="5764939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4186800" cy="3400227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2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2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+mn-lt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359998"/>
            <a:ext cx="4186799" cy="3400228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60001" y="3960000"/>
            <a:ext cx="4186799" cy="216493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33B832-A218-4C52-AD98-17F0930C59CC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51457D-773F-4388-805A-0245A2DC7FA6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DAD40-2C61-41F0-AC0A-B8DA56506CF8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F0EE2-8399-4909-BF8E-74D816C91647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C62C37-8077-44BC-A52B-E2531EDBA2DE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235C6-032F-4A2C-8BCF-60C0B3B0EFA5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9.xml" /><Relationship Id="rId26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21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5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slideLayout" Target="../slideLayouts/slideLayout31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24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23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21.xml" /><Relationship Id="rId19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Relationship Id="rId22" Type="http://schemas.openxmlformats.org/officeDocument/2006/relationships/slideLayout" Target="../slideLayouts/slideLayout33.xml" /><Relationship Id="rId27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E00915-A8F3-468F-8237-A0B9291D1250}" type="datetime1">
              <a:rPr lang="pt-BR" noProof="0" smtClean="0"/>
              <a:t>14/10/2024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75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ZA" sz="2400" b="1" kern="1200" spc="-113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7.xml" /><Relationship Id="rId6" Type="http://schemas.openxmlformats.org/officeDocument/2006/relationships/image" Target="../media/image7.png" /><Relationship Id="rId5" Type="http://schemas.openxmlformats.org/officeDocument/2006/relationships/image" Target="../media/image6.jp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30.png" /><Relationship Id="rId7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png" /><Relationship Id="rId5" Type="http://schemas.openxmlformats.org/officeDocument/2006/relationships/image" Target="../media/image32.png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4.png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Relationship Id="rId6" Type="http://schemas.openxmlformats.org/officeDocument/2006/relationships/hyperlink" Target="https://www.gov.br/receitafederal/pt-br" TargetMode="Externa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13.png" /><Relationship Id="rId7" Type="http://schemas.openxmlformats.org/officeDocument/2006/relationships/image" Target="../media/image6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7.png" /><Relationship Id="rId5" Type="http://schemas.openxmlformats.org/officeDocument/2006/relationships/hyperlink" Target="https://www.gov.br/receitafederal/pt-br" TargetMode="External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g" /><Relationship Id="rId5" Type="http://schemas.openxmlformats.org/officeDocument/2006/relationships/image" Target="../media/image18.png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hyperlink" Target="https://www.gov.br/receitafederal/pt-br" TargetMode="Externa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png" /><Relationship Id="rId5" Type="http://schemas.openxmlformats.org/officeDocument/2006/relationships/image" Target="../media/image22.pn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3423" y="1818495"/>
            <a:ext cx="4199143" cy="3163225"/>
          </a:xfrm>
        </p:spPr>
        <p:txBody>
          <a:bodyPr rtlCol="0"/>
          <a:lstStyle/>
          <a:p>
            <a:pPr algn="ctr" rtl="0"/>
            <a:r>
              <a:rPr lang="pt-BR" dirty="0"/>
              <a:t> </a:t>
            </a:r>
            <a:br>
              <a:rPr lang="pt-BR" dirty="0"/>
            </a:br>
            <a:r>
              <a:rPr lang="pt-BR" sz="6000" dirty="0"/>
              <a:t>projeto</a:t>
            </a:r>
            <a:br>
              <a:rPr lang="pt-BR" sz="6000" dirty="0"/>
            </a:br>
            <a:br>
              <a:rPr lang="pt-BR" sz="6000" dirty="0"/>
            </a:br>
            <a:r>
              <a:rPr lang="pt-BR" sz="6000" dirty="0"/>
              <a:t> receita </a:t>
            </a:r>
            <a:br>
              <a:rPr lang="pt-BR" sz="6000" dirty="0"/>
            </a:br>
            <a:br>
              <a:rPr lang="pt-BR" sz="6000" dirty="0"/>
            </a:br>
            <a:r>
              <a:rPr lang="pt-BR" sz="6000" dirty="0"/>
              <a:t>soluciona</a:t>
            </a:r>
          </a:p>
        </p:txBody>
      </p:sp>
      <p:sp>
        <p:nvSpPr>
          <p:cNvPr id="7" name="Oval 6" descr="Pano de fundo do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1772322" y="2517451"/>
            <a:ext cx="1823101" cy="18231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5736">
            <a:off x="4208728" y="3370382"/>
            <a:ext cx="2016000" cy="516525"/>
          </a:xfrm>
          <a:prstGeom prst="rect">
            <a:avLst/>
          </a:prstGeom>
          <a:noFill/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>
          <a:xfrm>
            <a:off x="7705507" y="6258267"/>
            <a:ext cx="4199143" cy="333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PORTARIA RFB Nº 466, DE 30 DE SETEMBRO DE 2024.</a:t>
            </a:r>
            <a:r>
              <a:rPr kumimoji="0" lang="pt-BR" sz="15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pt-BR" sz="1500" b="1" i="0" u="none" strike="noStrike" kern="1200" cap="all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5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DE3C20-E9BB-12C2-DF27-96447DEB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499" y="236618"/>
            <a:ext cx="2291556" cy="1311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6F1E50F0-6A17-D96D-7220-37EED1514D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/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EC4C67-B336-D2F1-035F-3050EB20D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315" y="2064130"/>
            <a:ext cx="31337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F61165B-3A75-EF22-ED3A-C52B6055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551" y="1879976"/>
            <a:ext cx="3104705" cy="2148515"/>
          </a:xfrm>
          <a:prstGeom prst="rect">
            <a:avLst/>
          </a:prstGeom>
        </p:spPr>
      </p:pic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943898-A499-D160-3EE2-176A52FE8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2632"/>
            <a:ext cx="7471537" cy="6093093"/>
          </a:xfrm>
          <a:prstGeom prst="rect">
            <a:avLst/>
          </a:prstGeom>
        </p:spPr>
      </p:pic>
      <p:pic>
        <p:nvPicPr>
          <p:cNvPr id="12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62077361-3809-6E88-FE67-44597EF4E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7147870" y="689098"/>
            <a:ext cx="5039333" cy="5172574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E051EE92-57BF-A79C-A9FA-32DCAC02593E}"/>
              </a:ext>
            </a:extLst>
          </p:cNvPr>
          <p:cNvSpPr/>
          <p:nvPr/>
        </p:nvSpPr>
        <p:spPr>
          <a:xfrm>
            <a:off x="3487479" y="790905"/>
            <a:ext cx="4390483" cy="2441393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Para acompanhar o Processo contendo o seu Requerimento, selecione a Opção</a:t>
            </a:r>
          </a:p>
          <a:p>
            <a:pPr algn="ctr"/>
            <a:r>
              <a:rPr lang="pt-BR" sz="2200" b="1" dirty="0"/>
              <a:t> “Meus Processos”, </a:t>
            </a:r>
          </a:p>
          <a:p>
            <a:pPr algn="ctr"/>
            <a:r>
              <a:rPr lang="pt-BR" sz="2200" b="1" dirty="0"/>
              <a:t>na ABA Processos do Portal de Serviços.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460035-B04E-5AAF-F1FA-C42FECA90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891" y="1879976"/>
            <a:ext cx="3155630" cy="21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7593FBE-D01C-1ABE-B61A-216CD65BB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15" y="395003"/>
            <a:ext cx="8559080" cy="5847571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0986FA28-E6AE-4087-DD9F-6870E1E151FE}"/>
              </a:ext>
            </a:extLst>
          </p:cNvPr>
          <p:cNvSpPr/>
          <p:nvPr/>
        </p:nvSpPr>
        <p:spPr>
          <a:xfrm>
            <a:off x="8721354" y="3730053"/>
            <a:ext cx="3356346" cy="951694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Ou acompanhe pelo </a:t>
            </a:r>
          </a:p>
          <a:p>
            <a:pPr algn="ctr"/>
            <a:r>
              <a:rPr lang="pt-BR" sz="2200" b="1" dirty="0"/>
              <a:t>APP e-Processo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00A3677-A295-A92E-007F-3CA12CCA39B4}"/>
              </a:ext>
            </a:extLst>
          </p:cNvPr>
          <p:cNvGrpSpPr/>
          <p:nvPr/>
        </p:nvGrpSpPr>
        <p:grpSpPr>
          <a:xfrm>
            <a:off x="9289555" y="1596084"/>
            <a:ext cx="2219943" cy="2133969"/>
            <a:chOff x="9276759" y="387196"/>
            <a:chExt cx="2907360" cy="2846679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67EFC56-DD93-2C10-CCBB-1C074F9C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6759" y="387196"/>
              <a:ext cx="2907360" cy="284667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7FF1C1D-AB28-621E-563A-DE5CB49EF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4911" y="1037588"/>
              <a:ext cx="2511056" cy="1337725"/>
            </a:xfrm>
            <a:prstGeom prst="rect">
              <a:avLst/>
            </a:prstGeom>
          </p:spPr>
        </p:pic>
      </p:grp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B4D437A8-C34B-D8F2-13ED-C38E26923C71}"/>
              </a:ext>
            </a:extLst>
          </p:cNvPr>
          <p:cNvSpPr/>
          <p:nvPr/>
        </p:nvSpPr>
        <p:spPr>
          <a:xfrm rot="5400000">
            <a:off x="6536606" y="2194990"/>
            <a:ext cx="347678" cy="402182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sango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8785" y="-502436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Losango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7226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D9CAC15-B306-8D9A-A554-D4BC31D3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2" y="186194"/>
            <a:ext cx="2387171" cy="1366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C20B78-055B-8022-25D8-0C25528B1F0C}"/>
              </a:ext>
            </a:extLst>
          </p:cNvPr>
          <p:cNvSpPr txBox="1"/>
          <p:nvPr/>
        </p:nvSpPr>
        <p:spPr>
          <a:xfrm>
            <a:off x="1738644" y="5958875"/>
            <a:ext cx="6157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59F2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Apresentação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59F2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Projeto RECEITA SOLUCIONA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697C4C-2BC2-BDC8-29FE-693E2A6C2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600" y="991366"/>
            <a:ext cx="4313147" cy="4495033"/>
          </a:xfrm>
          <a:prstGeom prst="rect">
            <a:avLst/>
          </a:prstGeom>
          <a:scene3d>
            <a:camera prst="isometricLeftDown">
              <a:rot lat="900000" lon="2100000" rev="0"/>
            </a:camera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val="10303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D7AA95-371A-C6E2-0916-80F8F14F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170" y="2677623"/>
            <a:ext cx="4125433" cy="2352392"/>
          </a:xfrm>
        </p:spPr>
        <p:txBody>
          <a:bodyPr/>
          <a:lstStyle/>
          <a:p>
            <a:r>
              <a:rPr lang="pt-BR" sz="5400" dirty="0"/>
              <a:t>Identifique a opção </a:t>
            </a:r>
            <a:r>
              <a:rPr lang="pt-BR" sz="5400" dirty="0">
                <a:solidFill>
                  <a:srgbClr val="FFC000"/>
                </a:solidFill>
              </a:rPr>
              <a:t>PROCESSOS</a:t>
            </a:r>
            <a:r>
              <a:rPr lang="pt-BR" sz="5400" dirty="0"/>
              <a:t> </a:t>
            </a:r>
            <a:br>
              <a:rPr lang="pt-BR" sz="5400" dirty="0"/>
            </a:br>
            <a:r>
              <a:rPr lang="pt-BR" sz="5400" dirty="0"/>
              <a:t>no Portal de Serviços</a:t>
            </a:r>
          </a:p>
        </p:txBody>
      </p:sp>
      <p:pic>
        <p:nvPicPr>
          <p:cNvPr id="7" name="Picture 2" descr="Monitor, Tela, Computador, Internet">
            <a:extLst>
              <a:ext uri="{FF2B5EF4-FFF2-40B4-BE49-F238E27FC236}">
                <a16:creationId xmlns:a16="http://schemas.microsoft.com/office/drawing/2014/main" id="{8297EC23-EED3-9A91-3CEB-55E13589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" y="450715"/>
            <a:ext cx="6627571" cy="58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BB7541-B258-93E2-B9F0-047D05C0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7" y="804511"/>
            <a:ext cx="5846137" cy="37462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7FB0B5-BA1C-C17E-665D-9FB23880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8" y="804511"/>
            <a:ext cx="1781175" cy="571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CCA7500-1B15-EEA4-0159-E6575D8F1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586" y="892883"/>
            <a:ext cx="3317923" cy="293718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9C1239A2-27EB-E0DF-C9ED-819070239F0C}"/>
              </a:ext>
            </a:extLst>
          </p:cNvPr>
          <p:cNvSpPr txBox="1">
            <a:spLocks/>
          </p:cNvSpPr>
          <p:nvPr/>
        </p:nvSpPr>
        <p:spPr>
          <a:xfrm>
            <a:off x="8309113" y="6414238"/>
            <a:ext cx="3799988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</a:rPr>
              <a:t>https://servicos.receitafederal.gov.br/home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138809-2E20-631B-47F0-76A1F8CE78DD}"/>
              </a:ext>
            </a:extLst>
          </p:cNvPr>
          <p:cNvSpPr txBox="1"/>
          <p:nvPr/>
        </p:nvSpPr>
        <p:spPr>
          <a:xfrm>
            <a:off x="934278" y="6425777"/>
            <a:ext cx="61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Receita Federal — Receita Federal (www.gov.br)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9EEFC9-41A1-5733-E011-32FF9276E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566" y="2983512"/>
            <a:ext cx="4408967" cy="1567224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54CD32E-7A20-7EFA-05A4-BCB5D6F47F92}"/>
              </a:ext>
            </a:extLst>
          </p:cNvPr>
          <p:cNvSpPr/>
          <p:nvPr/>
        </p:nvSpPr>
        <p:spPr>
          <a:xfrm rot="2569989">
            <a:off x="3531885" y="2751497"/>
            <a:ext cx="797444" cy="663676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9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FC9B15-E86E-E859-DDD6-EDCEE0C22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83"/>
            <a:ext cx="7630977" cy="6307126"/>
          </a:xfrm>
          <a:prstGeom prst="rect">
            <a:avLst/>
          </a:prstGeom>
        </p:spPr>
      </p:pic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C579EA72-39C2-706C-9C1A-22D0692B56D6}"/>
              </a:ext>
            </a:extLst>
          </p:cNvPr>
          <p:cNvSpPr/>
          <p:nvPr/>
        </p:nvSpPr>
        <p:spPr>
          <a:xfrm rot="2569989">
            <a:off x="1563726" y="2304333"/>
            <a:ext cx="797444" cy="1613609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id="{CDF1B9DF-B650-1255-AB17-FFF3DDA71264}"/>
              </a:ext>
            </a:extLst>
          </p:cNvPr>
          <p:cNvSpPr/>
          <p:nvPr/>
        </p:nvSpPr>
        <p:spPr>
          <a:xfrm>
            <a:off x="2375048" y="1984375"/>
            <a:ext cx="3215057" cy="659994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/>
              <a:t>Abra um Novo Processo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2870" y="379907"/>
            <a:ext cx="9939130" cy="779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03D5C6CC-7A05-BC98-D94F-CA8FF9984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095" y="6308137"/>
            <a:ext cx="1168801" cy="457201"/>
          </a:xfrm>
          <a:prstGeom prst="rect">
            <a:avLst/>
          </a:prstGeom>
        </p:spPr>
      </p:pic>
      <p:pic>
        <p:nvPicPr>
          <p:cNvPr id="23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B64EBDE8-967D-AA46-AB66-B288BAD80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7128662" y="465333"/>
            <a:ext cx="5039333" cy="51725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13599F4-5AF9-24DC-268B-2B80AF5CC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566" y="1662629"/>
            <a:ext cx="31337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D7AA95-371A-C6E2-0916-80F8F14F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170" y="1696962"/>
            <a:ext cx="4125433" cy="2352392"/>
          </a:xfrm>
        </p:spPr>
        <p:txBody>
          <a:bodyPr/>
          <a:lstStyle/>
          <a:p>
            <a:r>
              <a:rPr lang="pt-BR" sz="5400" dirty="0"/>
              <a:t>Identifique-se no GOV.BR</a:t>
            </a:r>
          </a:p>
        </p:txBody>
      </p:sp>
      <p:pic>
        <p:nvPicPr>
          <p:cNvPr id="7" name="Picture 2" descr="Monitor, Tela, Computador, Internet">
            <a:extLst>
              <a:ext uri="{FF2B5EF4-FFF2-40B4-BE49-F238E27FC236}">
                <a16:creationId xmlns:a16="http://schemas.microsoft.com/office/drawing/2014/main" id="{8297EC23-EED3-9A91-3CEB-55E13589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" y="450715"/>
            <a:ext cx="6627571" cy="58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7FB0B5-BA1C-C17E-665D-9FB23880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804511"/>
            <a:ext cx="1781175" cy="571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CCA7500-1B15-EEA4-0159-E6575D8F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586" y="892883"/>
            <a:ext cx="3317923" cy="293718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9C1239A2-27EB-E0DF-C9ED-819070239F0C}"/>
              </a:ext>
            </a:extLst>
          </p:cNvPr>
          <p:cNvSpPr txBox="1">
            <a:spLocks/>
          </p:cNvSpPr>
          <p:nvPr/>
        </p:nvSpPr>
        <p:spPr>
          <a:xfrm>
            <a:off x="8309113" y="6414238"/>
            <a:ext cx="3799988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</a:rPr>
              <a:t>https://servicos.receitafederal.gov.br/home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138809-2E20-631B-47F0-76A1F8CE78DD}"/>
              </a:ext>
            </a:extLst>
          </p:cNvPr>
          <p:cNvSpPr txBox="1"/>
          <p:nvPr/>
        </p:nvSpPr>
        <p:spPr>
          <a:xfrm>
            <a:off x="934278" y="6425777"/>
            <a:ext cx="61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Receita Federal — Receita Federal (www.gov.br)</a:t>
            </a:r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B9E7545-32A5-DE36-32F4-A9E17A638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6" y="1628769"/>
            <a:ext cx="5757011" cy="25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C4D3DA3C-8354-B3FA-6F48-9A2D7AC75549}"/>
              </a:ext>
            </a:extLst>
          </p:cNvPr>
          <p:cNvSpPr/>
          <p:nvPr/>
        </p:nvSpPr>
        <p:spPr>
          <a:xfrm>
            <a:off x="7877961" y="4650749"/>
            <a:ext cx="4085439" cy="1214589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Selecione a Opção 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RELAÇÕES INSTITUCIONAIS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BBD8C2B-A1CC-13C7-F6D5-3740C944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83" y="414045"/>
            <a:ext cx="7734300" cy="5981700"/>
          </a:xfrm>
          <a:prstGeom prst="rect">
            <a:avLst/>
          </a:prstGeom>
        </p:spPr>
      </p:pic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D9039CA-A8DB-FF41-8141-BCB067060CAD}"/>
              </a:ext>
            </a:extLst>
          </p:cNvPr>
          <p:cNvSpPr/>
          <p:nvPr/>
        </p:nvSpPr>
        <p:spPr>
          <a:xfrm rot="5400000">
            <a:off x="6710699" y="4377045"/>
            <a:ext cx="797444" cy="153708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pic>
        <p:nvPicPr>
          <p:cNvPr id="18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3F3A4F82-8CEC-DEFE-D601-4E4494311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7800979" y="414045"/>
            <a:ext cx="4086259" cy="419430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43FF526-7817-70E8-584F-A555F01A9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575" y="1424763"/>
            <a:ext cx="2529884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84AAF85-FBB8-CBA7-C8AC-E814B328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" y="404079"/>
            <a:ext cx="10186953" cy="5942389"/>
          </a:xfrm>
          <a:prstGeom prst="rect">
            <a:avLst/>
          </a:prstGeom>
        </p:spPr>
      </p:pic>
      <p:sp>
        <p:nvSpPr>
          <p:cNvPr id="26" name="Balão de Fala: Retângulo com Cantos Arredondados 25">
            <a:extLst>
              <a:ext uri="{FF2B5EF4-FFF2-40B4-BE49-F238E27FC236}">
                <a16:creationId xmlns:a16="http://schemas.microsoft.com/office/drawing/2014/main" id="{CF21ACF6-4821-54E3-BDB7-A3DD76511BB2}"/>
              </a:ext>
            </a:extLst>
          </p:cNvPr>
          <p:cNvSpPr/>
          <p:nvPr/>
        </p:nvSpPr>
        <p:spPr>
          <a:xfrm>
            <a:off x="8398865" y="4181549"/>
            <a:ext cx="3709157" cy="1638863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Selecione a Opção 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RECEITA SOLUCIONA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/>
              <a:t>e Acione o botão </a:t>
            </a:r>
          </a:p>
          <a:p>
            <a:pPr algn="ctr"/>
            <a:r>
              <a:rPr lang="pt-BR" sz="2200" b="1" dirty="0"/>
              <a:t>“</a:t>
            </a:r>
            <a:r>
              <a:rPr lang="pt-BR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Preencher Requerimento</a:t>
            </a:r>
            <a:r>
              <a:rPr lang="pt-BR" sz="2200" b="1" dirty="0"/>
              <a:t>”</a:t>
            </a:r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E5C1D564-8E95-D160-F655-997C6F62E567}"/>
              </a:ext>
            </a:extLst>
          </p:cNvPr>
          <p:cNvSpPr/>
          <p:nvPr/>
        </p:nvSpPr>
        <p:spPr>
          <a:xfrm rot="5400000">
            <a:off x="3184204" y="4846257"/>
            <a:ext cx="797444" cy="153708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3D551F33-0220-BE77-6633-20524DC6569D}"/>
              </a:ext>
            </a:extLst>
          </p:cNvPr>
          <p:cNvSpPr/>
          <p:nvPr/>
        </p:nvSpPr>
        <p:spPr>
          <a:xfrm rot="5400000">
            <a:off x="7231603" y="4269140"/>
            <a:ext cx="797444" cy="153708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C4B550A-BA4B-DC96-A027-E6C91DE0EF8F}"/>
              </a:ext>
            </a:extLst>
          </p:cNvPr>
          <p:cNvGrpSpPr/>
          <p:nvPr/>
        </p:nvGrpSpPr>
        <p:grpSpPr>
          <a:xfrm>
            <a:off x="9849781" y="369497"/>
            <a:ext cx="2258241" cy="2152807"/>
            <a:chOff x="9276759" y="387196"/>
            <a:chExt cx="2907360" cy="2846679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8FF1BCE6-985C-FA0D-DA51-6D80D333D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6759" y="387196"/>
              <a:ext cx="2907360" cy="2846679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9D98CB79-62B4-0F4B-A3AF-FDFF3665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4911" y="1037588"/>
              <a:ext cx="2511056" cy="133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54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2A9469E-754E-0221-3098-444077B3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" y="414045"/>
            <a:ext cx="8611817" cy="7972425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C4128BB1-32F7-533B-48E0-C6BEE459D9E3}"/>
              </a:ext>
            </a:extLst>
          </p:cNvPr>
          <p:cNvSpPr/>
          <p:nvPr/>
        </p:nvSpPr>
        <p:spPr>
          <a:xfrm rot="5400000">
            <a:off x="7089541" y="4984846"/>
            <a:ext cx="797444" cy="941037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514A0081-D911-0F35-1F21-F2C74F58DA83}"/>
              </a:ext>
            </a:extLst>
          </p:cNvPr>
          <p:cNvSpPr/>
          <p:nvPr/>
        </p:nvSpPr>
        <p:spPr>
          <a:xfrm>
            <a:off x="7958782" y="5014802"/>
            <a:ext cx="4204204" cy="1173343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Preencha o </a:t>
            </a:r>
          </a:p>
          <a:p>
            <a:pPr algn="ctr"/>
            <a:r>
              <a:rPr lang="pt-BR" sz="2200" b="1" dirty="0"/>
              <a:t>Requerimento Eletrônico </a:t>
            </a:r>
          </a:p>
          <a:p>
            <a:pPr algn="ctr"/>
            <a:r>
              <a:rPr lang="pt-BR" sz="2200" b="1" dirty="0"/>
              <a:t>e Envie</a:t>
            </a:r>
          </a:p>
        </p:txBody>
      </p:sp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16FBC4E-7166-F6CC-1F2A-DBFE0B267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68" y="439798"/>
            <a:ext cx="4204204" cy="44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D7AA95-371A-C6E2-0916-80F8F14F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8895" y="2186316"/>
            <a:ext cx="4125433" cy="3103638"/>
          </a:xfrm>
        </p:spPr>
        <p:txBody>
          <a:bodyPr/>
          <a:lstStyle/>
          <a:p>
            <a:r>
              <a:rPr lang="pt-BR" sz="5400" dirty="0"/>
              <a:t>Requerimento será protocolado  em um Processo digital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C1239A2-27EB-E0DF-C9ED-819070239F0C}"/>
              </a:ext>
            </a:extLst>
          </p:cNvPr>
          <p:cNvSpPr txBox="1">
            <a:spLocks/>
          </p:cNvSpPr>
          <p:nvPr/>
        </p:nvSpPr>
        <p:spPr>
          <a:xfrm>
            <a:off x="8245317" y="6314713"/>
            <a:ext cx="3799988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</a:rPr>
              <a:t>https://servicos.receitafederal.gov.br/home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138809-2E20-631B-47F0-76A1F8CE78DD}"/>
              </a:ext>
            </a:extLst>
          </p:cNvPr>
          <p:cNvSpPr txBox="1"/>
          <p:nvPr/>
        </p:nvSpPr>
        <p:spPr>
          <a:xfrm>
            <a:off x="2109561" y="6086540"/>
            <a:ext cx="61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Receita Federal — Receita Federal (www.gov.br)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60E445-BEC2-DABD-4406-CB65F3E8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192"/>
            <a:ext cx="6911163" cy="48077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7BB849-3769-AB9D-2D9B-17970CD4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160">
            <a:off x="215938" y="1633833"/>
            <a:ext cx="1248709" cy="16562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021D0A0-C33F-2240-44C4-97E0D8ABA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" y="4044285"/>
            <a:ext cx="1658038" cy="1672270"/>
          </a:xfrm>
          <a:prstGeom prst="rect">
            <a:avLst/>
          </a:prstGeom>
        </p:spPr>
      </p:pic>
      <p:grpSp>
        <p:nvGrpSpPr>
          <p:cNvPr id="6" name="Grupo 4">
            <a:extLst>
              <a:ext uri="{FF2B5EF4-FFF2-40B4-BE49-F238E27FC236}">
                <a16:creationId xmlns:a16="http://schemas.microsoft.com/office/drawing/2014/main" id="{342610C3-908E-C5E9-C3D6-030000AB5A45}"/>
              </a:ext>
            </a:extLst>
          </p:cNvPr>
          <p:cNvGrpSpPr/>
          <p:nvPr/>
        </p:nvGrpSpPr>
        <p:grpSpPr>
          <a:xfrm>
            <a:off x="7120200" y="3844887"/>
            <a:ext cx="2211088" cy="2102323"/>
            <a:chOff x="1988713" y="2832786"/>
            <a:chExt cx="2921516" cy="281485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B4281DB-5BBF-F029-0FE2-24DAEDCE4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8713" y="2832786"/>
              <a:ext cx="2921516" cy="281485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024138-8813-06B1-6A4C-35A6E305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65085">
              <a:off x="3191880" y="4287881"/>
              <a:ext cx="1226426" cy="2851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05545137-C518-13B0-73C9-D09C89C32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00954" y="3234727"/>
              <a:ext cx="1497034" cy="12495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3766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16FBC4E-7166-F6CC-1F2A-DBFE0B267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68" y="439798"/>
            <a:ext cx="4204204" cy="445591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73B5EEA-405E-DF8D-4F3E-5D211F89F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46" y="403784"/>
            <a:ext cx="7106375" cy="6151942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C4128BB1-32F7-533B-48E0-C6BEE459D9E3}"/>
              </a:ext>
            </a:extLst>
          </p:cNvPr>
          <p:cNvSpPr/>
          <p:nvPr/>
        </p:nvSpPr>
        <p:spPr>
          <a:xfrm rot="7856148">
            <a:off x="5768944" y="1338455"/>
            <a:ext cx="797444" cy="475674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514A0081-D911-0F35-1F21-F2C74F58DA83}"/>
              </a:ext>
            </a:extLst>
          </p:cNvPr>
          <p:cNvSpPr/>
          <p:nvPr/>
        </p:nvSpPr>
        <p:spPr>
          <a:xfrm>
            <a:off x="7828726" y="5014803"/>
            <a:ext cx="4334260" cy="1038634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Receberá um documento de confirmação de entrega contendo o número do processo</a:t>
            </a:r>
          </a:p>
        </p:txBody>
      </p:sp>
    </p:spTree>
    <p:extLst>
      <p:ext uri="{BB962C8B-B14F-4D97-AF65-F5344CB8AC3E}">
        <p14:creationId xmlns:p14="http://schemas.microsoft.com/office/powerpoint/2010/main" val="682792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47_TF78455520.potx" id="{46A96932-6548-4D30-96E1-337BF2A5C038}" vid="{F7267124-401D-418B-A8B9-DB75C8D12469}"/>
    </a:ext>
  </a:extLst>
</a:theme>
</file>

<file path=ppt/theme/theme2.xml><?xml version="1.0" encoding="utf-8"?>
<a:theme xmlns:a="http://schemas.openxmlformats.org/drawingml/2006/main" name="1_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55_TF66835393" id="{5D0D3EA3-50F9-484D-B76F-38AEECFCDA8B}" vid="{A6B774DC-6718-43F4-B802-0FBB4EB58F83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Análise de projeto da 24Slides</Template>
  <TotalTime>2554</TotalTime>
  <Words>263</Words>
  <Application>Microsoft Office PowerPoint</Application>
  <PresentationFormat>Widescreen</PresentationFormat>
  <Paragraphs>50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1_Tema do Office</vt:lpstr>
      <vt:lpstr>  projeto   receita   soluciona</vt:lpstr>
      <vt:lpstr>Identifique a opção PROCESSOS  no Portal de Serviços</vt:lpstr>
      <vt:lpstr>Análise de projeto slide 2 </vt:lpstr>
      <vt:lpstr>Identifique-se no GOV.BR</vt:lpstr>
      <vt:lpstr>Análise de projeto slide 2 </vt:lpstr>
      <vt:lpstr>Análise de projeto slide 2 </vt:lpstr>
      <vt:lpstr>Análise de projeto slide 2 </vt:lpstr>
      <vt:lpstr>Requerimento será protocolado  em um Processo digital</vt:lpstr>
      <vt:lpstr>Análise de projeto slide 2 </vt:lpstr>
      <vt:lpstr>Análise de projeto slide 2 </vt:lpstr>
      <vt:lpstr>Análise de projeto slide 2 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projeto Apresentação</dc:title>
  <dc:creator>Denis Coutinho Aguiar</dc:creator>
  <cp:lastModifiedBy>jose henrique bernardes pereira</cp:lastModifiedBy>
  <cp:revision>46</cp:revision>
  <dcterms:created xsi:type="dcterms:W3CDTF">2024-04-21T14:07:00Z</dcterms:created>
  <dcterms:modified xsi:type="dcterms:W3CDTF">2024-10-14T14:13:29Z</dcterms:modified>
</cp:coreProperties>
</file>